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arlow Condensed Heavy" panose="020B0604020202020204" charset="-93"/>
      <p:regular r:id="rId10"/>
    </p:embeddedFont>
    <p:embeddedFont>
      <p:font typeface="Barlow Condensed Italics" panose="020B0604020202020204" charset="-93"/>
      <p:regular r:id="rId11"/>
    </p:embeddedFont>
    <p:embeddedFont>
      <p:font typeface="Barlow SemiCondensed Heavy" panose="020B0604020202020204" charset="-93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</p:embeddedFont>
    <p:embeddedFont>
      <p:font typeface="Roboto Bold" panose="020000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9.sv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9.sv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sv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9396" y="2719229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98615" y="3307946"/>
            <a:ext cx="11071218" cy="5950354"/>
            <a:chOff x="-1270" y="0"/>
            <a:chExt cx="5373370" cy="288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3370" cy="2887980"/>
            </a:xfrm>
            <a:custGeom>
              <a:avLst/>
              <a:gdLst/>
              <a:ahLst/>
              <a:cxnLst/>
              <a:rect l="l" t="t" r="r" b="b"/>
              <a:pathLst>
                <a:path w="5373370" h="288798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t="-19888" b="-1988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667337" y="3307946"/>
            <a:ext cx="2594369" cy="4588246"/>
            <a:chOff x="0" y="0"/>
            <a:chExt cx="683291" cy="120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83291" cy="1265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69396" y="1259637"/>
            <a:ext cx="3789904" cy="665701"/>
            <a:chOff x="0" y="0"/>
            <a:chExt cx="998164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8164" cy="175329"/>
            </a:xfrm>
            <a:custGeom>
              <a:avLst/>
              <a:gdLst/>
              <a:ahLst/>
              <a:cxnLst/>
              <a:rect l="l" t="t" r="r" b="b"/>
              <a:pathLst>
                <a:path w="998164" h="175329">
                  <a:moveTo>
                    <a:pt x="87664" y="0"/>
                  </a:moveTo>
                  <a:lnTo>
                    <a:pt x="910500" y="0"/>
                  </a:lnTo>
                  <a:cubicBezTo>
                    <a:pt x="958915" y="0"/>
                    <a:pt x="998164" y="39249"/>
                    <a:pt x="998164" y="87664"/>
                  </a:cubicBezTo>
                  <a:lnTo>
                    <a:pt x="998164" y="87664"/>
                  </a:lnTo>
                  <a:cubicBezTo>
                    <a:pt x="998164" y="110914"/>
                    <a:pt x="988928" y="133212"/>
                    <a:pt x="972488" y="149652"/>
                  </a:cubicBezTo>
                  <a:cubicBezTo>
                    <a:pt x="956048" y="166093"/>
                    <a:pt x="933750" y="175329"/>
                    <a:pt x="91050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98164" cy="232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20 / 02 / 2025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69424" y="2436835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12807" y="879976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12807" y="4688617"/>
            <a:ext cx="9545798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95"/>
              </a:lnSpc>
            </a:pPr>
            <a:r>
              <a:rPr lang="en-US" sz="9413" b="1" spc="593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PT BANK CENTRAL ASIA TBK (BCA)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12807" y="2992659"/>
            <a:ext cx="7315200" cy="99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0"/>
              </a:lnSpc>
            </a:pPr>
            <a:r>
              <a:rPr lang="en-US" sz="6099" b="1">
                <a:solidFill>
                  <a:srgbClr val="021828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DỰ BÁO GIÁ CỔ PHIẾU CỦA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13621" y="8644732"/>
            <a:ext cx="7315200" cy="71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4300" i="1">
                <a:solidFill>
                  <a:srgbClr val="021828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Người thực hiện: Liên Thục Nhi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88104" cy="1609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689442"/>
            <a:ext cx="5650143" cy="56501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r="-2490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53635" y="9046311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9" y="0"/>
                </a:lnTo>
                <a:lnTo>
                  <a:pt x="2763919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34780" y="9258300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3635" y="2575563"/>
            <a:ext cx="10831349" cy="687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91"/>
              </a:lnSpc>
            </a:pPr>
            <a:r>
              <a:rPr lang="en-US" sz="31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🔹 Mục tiêu nghiên cứu:</a:t>
            </a:r>
          </a:p>
          <a:p>
            <a:pPr marL="669301" lvl="1" indent="-334650" algn="just">
              <a:lnSpc>
                <a:spcPts val="4991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Dự báo giá cổ phiếu của BCA trong giai đoạn  năm 2024 đến 2026</a:t>
            </a:r>
          </a:p>
          <a:p>
            <a:pPr marL="669301" lvl="1" indent="-334650" algn="just">
              <a:lnSpc>
                <a:spcPts val="4991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Phân tích xu hướng giá và khối lượng giao dịch cổ phiếu BCA</a:t>
            </a:r>
          </a:p>
          <a:p>
            <a:pPr marL="669301" lvl="1" indent="-334650" algn="just">
              <a:lnSpc>
                <a:spcPts val="4991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Đánh giá độ chính xác của mô hình dự báo</a:t>
            </a:r>
          </a:p>
          <a:p>
            <a:pPr algn="just">
              <a:lnSpc>
                <a:spcPts val="4991"/>
              </a:lnSpc>
            </a:pPr>
            <a:r>
              <a:rPr lang="en-US" sz="31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🔹 Tại sao BCA quan trọng?</a:t>
            </a:r>
          </a:p>
          <a:p>
            <a:pPr marL="669301" lvl="1" indent="-334650" algn="just">
              <a:lnSpc>
                <a:spcPts val="4991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Một trong những ngân hàng lớn nhất Indonesia</a:t>
            </a:r>
          </a:p>
          <a:p>
            <a:pPr marL="669301" lvl="1" indent="-334650" algn="just">
              <a:lnSpc>
                <a:spcPts val="4991"/>
              </a:lnSpc>
              <a:buFont typeface="Arial"/>
              <a:buChar char="•"/>
            </a:pPr>
            <a:r>
              <a:rPr lang="en-US" sz="31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Cổ phiếu BCA có sức ảnh hưởng lớn cho thị trường tài chính của Indonesia</a:t>
            </a:r>
          </a:p>
          <a:p>
            <a:pPr algn="just">
              <a:lnSpc>
                <a:spcPts val="4830"/>
              </a:lnSpc>
            </a:pPr>
            <a:endParaRPr lang="en-US" sz="3100">
              <a:solidFill>
                <a:srgbClr val="0E2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853635" y="1235030"/>
            <a:ext cx="8715538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1" spc="594">
                <a:solidFill>
                  <a:srgbClr val="0E2F5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GIỚI THIỆU ĐỀ TÀI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88104" cy="1609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689442"/>
            <a:ext cx="5650143" cy="56501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r="-2490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53635" y="9046311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9" y="0"/>
                </a:lnTo>
                <a:lnTo>
                  <a:pt x="2763919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34780" y="9258300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3635" y="2787878"/>
            <a:ext cx="10831349" cy="6258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90"/>
              </a:lnSpc>
            </a:pPr>
            <a:r>
              <a:rPr lang="en-US" sz="3099" b="1" spc="86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🔹 Nguồn dữ liệu:</a:t>
            </a:r>
          </a:p>
          <a:p>
            <a:pPr marL="669289" lvl="1" indent="-334645" algn="just">
              <a:lnSpc>
                <a:spcPts val="4990"/>
              </a:lnSpc>
              <a:buFont typeface="Arial"/>
              <a:buChar char="•"/>
            </a:pPr>
            <a:r>
              <a:rPr lang="en-US" sz="3099" spc="86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Kaggle</a:t>
            </a:r>
          </a:p>
          <a:p>
            <a:pPr algn="just">
              <a:lnSpc>
                <a:spcPts val="4990"/>
              </a:lnSpc>
            </a:pPr>
            <a:r>
              <a:rPr lang="en-US" sz="3099" b="1" spc="86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🔹 Cấu trúc dữ liệu:</a:t>
            </a:r>
          </a:p>
          <a:p>
            <a:pPr marL="669289" lvl="1" indent="-334645" algn="just">
              <a:lnSpc>
                <a:spcPts val="4990"/>
              </a:lnSpc>
              <a:buFont typeface="Arial"/>
              <a:buChar char="•"/>
            </a:pPr>
            <a:r>
              <a:rPr lang="en-US" sz="3099" spc="86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Date: Ngày giao dịch </a:t>
            </a:r>
          </a:p>
          <a:p>
            <a:pPr marL="669289" lvl="1" indent="-334645" algn="just">
              <a:lnSpc>
                <a:spcPts val="4990"/>
              </a:lnSpc>
              <a:buFont typeface="Arial"/>
              <a:buChar char="•"/>
            </a:pPr>
            <a:r>
              <a:rPr lang="en-US" sz="3099" spc="86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Giá: Giá mở cửa, giá đóng cửa, giá cao nhất, giá thấp nhất</a:t>
            </a:r>
          </a:p>
          <a:p>
            <a:pPr marL="669289" lvl="1" indent="-334645" algn="just">
              <a:lnSpc>
                <a:spcPts val="4990"/>
              </a:lnSpc>
              <a:buFont typeface="Arial"/>
              <a:buChar char="•"/>
            </a:pPr>
            <a:r>
              <a:rPr lang="en-US" sz="3099" spc="86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Volume: Khối lượng giao dịch</a:t>
            </a:r>
          </a:p>
          <a:p>
            <a:pPr algn="just">
              <a:lnSpc>
                <a:spcPts val="4990"/>
              </a:lnSpc>
            </a:pPr>
            <a:r>
              <a:rPr lang="en-US" sz="3099" b="1" spc="86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 🔹 Công cụ xử lý dữ liệu: </a:t>
            </a:r>
          </a:p>
          <a:p>
            <a:pPr marL="669289" lvl="1" indent="-334645" algn="just">
              <a:lnSpc>
                <a:spcPts val="4990"/>
              </a:lnSpc>
              <a:buFont typeface="Arial"/>
              <a:buChar char="•"/>
            </a:pPr>
            <a:r>
              <a:rPr lang="en-US" sz="3099" spc="86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Power BI</a:t>
            </a:r>
          </a:p>
          <a:p>
            <a:pPr algn="just">
              <a:lnSpc>
                <a:spcPts val="4990"/>
              </a:lnSpc>
            </a:pPr>
            <a:endParaRPr lang="en-US" sz="3099" spc="86">
              <a:solidFill>
                <a:srgbClr val="0E2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234172" y="387960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853635" y="1235030"/>
            <a:ext cx="8715538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b="1" spc="594">
                <a:solidFill>
                  <a:srgbClr val="0E2F5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DỮ LIỆU NGHIÊN CỨU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48550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72070" cy="1609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2235"/>
            <a:ext cx="15975530" cy="9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5499" b="1" spc="516">
                <a:solidFill>
                  <a:srgbClr val="0E2F5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Xu hướng giá cổ phiếu BCA </a:t>
            </a:r>
          </a:p>
        </p:txBody>
      </p:sp>
      <p:sp>
        <p:nvSpPr>
          <p:cNvPr id="8" name="Freeform 8"/>
          <p:cNvSpPr/>
          <p:nvPr/>
        </p:nvSpPr>
        <p:spPr>
          <a:xfrm>
            <a:off x="1397204" y="4799373"/>
            <a:ext cx="15866292" cy="4997882"/>
          </a:xfrm>
          <a:custGeom>
            <a:avLst/>
            <a:gdLst/>
            <a:ahLst/>
            <a:cxnLst/>
            <a:rect l="l" t="t" r="r" b="b"/>
            <a:pathLst>
              <a:path w="15866292" h="4997882">
                <a:moveTo>
                  <a:pt x="0" y="0"/>
                </a:moveTo>
                <a:lnTo>
                  <a:pt x="15866292" y="0"/>
                </a:lnTo>
                <a:lnTo>
                  <a:pt x="15866292" y="4997882"/>
                </a:lnTo>
                <a:lnTo>
                  <a:pt x="0" y="4997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rnd">
            <a:noFill/>
            <a:prstDash val="dash"/>
            <a:round/>
          </a:ln>
        </p:spPr>
      </p:sp>
      <p:sp>
        <p:nvSpPr>
          <p:cNvPr id="9" name="TextBox 9"/>
          <p:cNvSpPr txBox="1"/>
          <p:nvPr/>
        </p:nvSpPr>
        <p:spPr>
          <a:xfrm>
            <a:off x="1397204" y="1237317"/>
            <a:ext cx="12368312" cy="1243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63"/>
              </a:lnSpc>
            </a:pPr>
            <a:r>
              <a:rPr lang="en-US" sz="31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🔹 Xu hướng qua các giai đoạn:</a:t>
            </a:r>
          </a:p>
          <a:p>
            <a:pPr marL="582943" lvl="1" indent="-291471" algn="just">
              <a:lnSpc>
                <a:spcPts val="4671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2014 - 2019: Tăng trưởng ổn định, giá cổ phiếu tăng từ 2.000 Rp lên 6.900 Rp</a:t>
            </a:r>
          </a:p>
        </p:txBody>
      </p:sp>
      <p:sp>
        <p:nvSpPr>
          <p:cNvPr id="10" name="Freeform 10"/>
          <p:cNvSpPr/>
          <p:nvPr/>
        </p:nvSpPr>
        <p:spPr>
          <a:xfrm>
            <a:off x="1961124" y="8058854"/>
            <a:ext cx="936070" cy="827145"/>
          </a:xfrm>
          <a:custGeom>
            <a:avLst/>
            <a:gdLst/>
            <a:ahLst/>
            <a:cxnLst/>
            <a:rect l="l" t="t" r="r" b="b"/>
            <a:pathLst>
              <a:path w="936070" h="827145">
                <a:moveTo>
                  <a:pt x="0" y="0"/>
                </a:moveTo>
                <a:lnTo>
                  <a:pt x="936070" y="0"/>
                </a:lnTo>
                <a:lnTo>
                  <a:pt x="936070" y="827146"/>
                </a:lnTo>
                <a:lnTo>
                  <a:pt x="0" y="827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34634" y="6123279"/>
            <a:ext cx="936070" cy="827145"/>
          </a:xfrm>
          <a:custGeom>
            <a:avLst/>
            <a:gdLst/>
            <a:ahLst/>
            <a:cxnLst/>
            <a:rect l="l" t="t" r="r" b="b"/>
            <a:pathLst>
              <a:path w="936070" h="827145">
                <a:moveTo>
                  <a:pt x="0" y="0"/>
                </a:moveTo>
                <a:lnTo>
                  <a:pt x="936070" y="0"/>
                </a:lnTo>
                <a:lnTo>
                  <a:pt x="936070" y="827145"/>
                </a:lnTo>
                <a:lnTo>
                  <a:pt x="0" y="827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97204" y="2552239"/>
            <a:ext cx="11431800" cy="114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43" lvl="1" indent="-291471" algn="l">
              <a:lnSpc>
                <a:spcPts val="4671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2020 - 2021: Biến động do COVID-19, giá giảm mạnh từ 6.900 Rp xuống 4.400 Rp, sau đó phục hồi lên 7.300 Rp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91433" y="7331424"/>
            <a:ext cx="936070" cy="827145"/>
          </a:xfrm>
          <a:custGeom>
            <a:avLst/>
            <a:gdLst/>
            <a:ahLst/>
            <a:cxnLst/>
            <a:rect l="l" t="t" r="r" b="b"/>
            <a:pathLst>
              <a:path w="936070" h="827145">
                <a:moveTo>
                  <a:pt x="0" y="0"/>
                </a:moveTo>
                <a:lnTo>
                  <a:pt x="936070" y="0"/>
                </a:lnTo>
                <a:lnTo>
                  <a:pt x="936070" y="827146"/>
                </a:lnTo>
                <a:lnTo>
                  <a:pt x="0" y="827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088762" y="5940581"/>
            <a:ext cx="936070" cy="827145"/>
          </a:xfrm>
          <a:custGeom>
            <a:avLst/>
            <a:gdLst/>
            <a:ahLst/>
            <a:cxnLst/>
            <a:rect l="l" t="t" r="r" b="b"/>
            <a:pathLst>
              <a:path w="936070" h="827145">
                <a:moveTo>
                  <a:pt x="0" y="0"/>
                </a:moveTo>
                <a:lnTo>
                  <a:pt x="936070" y="0"/>
                </a:lnTo>
                <a:lnTo>
                  <a:pt x="936070" y="827146"/>
                </a:lnTo>
                <a:lnTo>
                  <a:pt x="0" y="827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97204" y="3660992"/>
            <a:ext cx="10627628" cy="113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4698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2022 - 2024: Hồi phục và tiếp tục tăng, Giá tiếp tục tăng, đạt 9.700 Rp đầu 2024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993745" y="5143500"/>
            <a:ext cx="936070" cy="827145"/>
          </a:xfrm>
          <a:custGeom>
            <a:avLst/>
            <a:gdLst/>
            <a:ahLst/>
            <a:cxnLst/>
            <a:rect l="l" t="t" r="r" b="b"/>
            <a:pathLst>
              <a:path w="936070" h="827145">
                <a:moveTo>
                  <a:pt x="0" y="0"/>
                </a:moveTo>
                <a:lnTo>
                  <a:pt x="936070" y="0"/>
                </a:lnTo>
                <a:lnTo>
                  <a:pt x="936070" y="827145"/>
                </a:lnTo>
                <a:lnTo>
                  <a:pt x="0" y="827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48550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72070" cy="1609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74770" y="887921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1756" y="4714113"/>
            <a:ext cx="17124487" cy="5342409"/>
          </a:xfrm>
          <a:custGeom>
            <a:avLst/>
            <a:gdLst/>
            <a:ahLst/>
            <a:cxnLst/>
            <a:rect l="l" t="t" r="r" b="b"/>
            <a:pathLst>
              <a:path w="17124487" h="5342409">
                <a:moveTo>
                  <a:pt x="0" y="0"/>
                </a:moveTo>
                <a:lnTo>
                  <a:pt x="17124488" y="0"/>
                </a:lnTo>
                <a:lnTo>
                  <a:pt x="17124488" y="5342409"/>
                </a:lnTo>
                <a:lnTo>
                  <a:pt x="0" y="5342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57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5768" y="-59690"/>
            <a:ext cx="15750442" cy="9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5499" b="1" spc="225">
                <a:solidFill>
                  <a:srgbClr val="0E2F5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Xu hướng khối lượng giao dịch cổ phiếu BCA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66787"/>
            <a:ext cx="15082955" cy="350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1"/>
              </a:lnSpc>
            </a:pPr>
            <a:r>
              <a:rPr lang="en-US" sz="27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🔹 Xu hướng qua các giai đoạn:</a:t>
            </a:r>
          </a:p>
          <a:p>
            <a:pPr marL="582930" lvl="1" indent="-291465" algn="just">
              <a:lnSpc>
                <a:spcPts val="4671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2014 - 2018: Khối lượng giao dịch tăng trưởng ổn định, đạt đỉnh vào 2016 với khối lượng giao dịch trung bình mỗi ngày là 93 triệu cổ phiếu</a:t>
            </a:r>
          </a:p>
          <a:p>
            <a:pPr marL="582930" lvl="1" indent="-291465" algn="just">
              <a:lnSpc>
                <a:spcPts val="4671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2019 - 2021: Khối lượng giao dịch giảm nhẹ, nhưng tăng mạnh vào 2020 với gần 106 triệu cổ phiếu</a:t>
            </a:r>
          </a:p>
          <a:p>
            <a:pPr marL="582930" lvl="1" indent="-291465" algn="just">
              <a:lnSpc>
                <a:spcPts val="4671"/>
              </a:lnSpc>
              <a:buFont typeface="Arial"/>
              <a:buChar char="•"/>
            </a:pPr>
            <a:r>
              <a:rPr lang="en-US" sz="27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2022 - 2024: Khối lượng giao dịch hàng ngày giảm nhẹ, khoảng 76 triệu cổ phiếu vào năm 2023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875" y="2196085"/>
            <a:ext cx="3353620" cy="5894830"/>
            <a:chOff x="0" y="0"/>
            <a:chExt cx="883258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83258" cy="1609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44420" y="-184821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25052" y="2945124"/>
            <a:ext cx="14037895" cy="6948758"/>
          </a:xfrm>
          <a:custGeom>
            <a:avLst/>
            <a:gdLst/>
            <a:ahLst/>
            <a:cxnLst/>
            <a:rect l="l" t="t" r="r" b="b"/>
            <a:pathLst>
              <a:path w="14037895" h="6948758">
                <a:moveTo>
                  <a:pt x="0" y="0"/>
                </a:moveTo>
                <a:lnTo>
                  <a:pt x="14037896" y="0"/>
                </a:lnTo>
                <a:lnTo>
                  <a:pt x="14037896" y="6948758"/>
                </a:lnTo>
                <a:lnTo>
                  <a:pt x="0" y="6948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79358" y="933450"/>
            <a:ext cx="10579942" cy="186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479"/>
              </a:lnSpc>
            </a:pPr>
            <a:r>
              <a:rPr lang="en-US" sz="5499" b="1" spc="225">
                <a:solidFill>
                  <a:srgbClr val="0E2F5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Biểu đồ dự báo giá cổ phiếu của ngân hàng BCA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75947" y="6767247"/>
            <a:ext cx="4917769" cy="665701"/>
            <a:chOff x="0" y="0"/>
            <a:chExt cx="1295215" cy="175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95215" cy="232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73401" y="3067704"/>
            <a:ext cx="4917769" cy="665701"/>
            <a:chOff x="0" y="0"/>
            <a:chExt cx="1295215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95215" cy="232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388529" y="3067704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1" y="0"/>
                </a:lnTo>
                <a:lnTo>
                  <a:pt x="665701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8529" y="6767247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1" y="0"/>
                </a:lnTo>
                <a:lnTo>
                  <a:pt x="665701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655657" y="5581838"/>
            <a:ext cx="5650143" cy="3676462"/>
            <a:chOff x="0" y="0"/>
            <a:chExt cx="1488104" cy="9682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88104" cy="968286"/>
            </a:xfrm>
            <a:custGeom>
              <a:avLst/>
              <a:gdLst/>
              <a:ahLst/>
              <a:cxnLst/>
              <a:rect l="l" t="t" r="r" b="b"/>
              <a:pathLst>
                <a:path w="1488104" h="968286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88104" cy="102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32641" y="5581838"/>
            <a:ext cx="3676462" cy="367646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87" r="-25187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7"/>
              <a:stretch>
                <a:fillRect l="-32183" r="-3218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028700" y="7252027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74039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32806" y="123295"/>
            <a:ext cx="8115300" cy="1071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4"/>
              </a:lnSpc>
            </a:pPr>
            <a:r>
              <a:rPr lang="en-US" sz="5499" b="1" spc="225">
                <a:solidFill>
                  <a:srgbClr val="0E2F5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Mô hình dự báo &amp; Kết quả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9959" y="1576947"/>
            <a:ext cx="6978570" cy="350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4671"/>
              </a:lnSpc>
              <a:buFont typeface="Arial"/>
              <a:buChar char="•"/>
            </a:pPr>
            <a:r>
              <a:rPr lang="en-US" sz="27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Kết quả dự báo:</a:t>
            </a:r>
          </a:p>
          <a:p>
            <a:pPr algn="just">
              <a:lnSpc>
                <a:spcPts val="4671"/>
              </a:lnSpc>
            </a:pPr>
            <a:r>
              <a:rPr lang="en-US" sz="27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Tháng 1/2025: Giá dự báo trung bình của tháng là </a:t>
            </a:r>
            <a:r>
              <a:rPr lang="en-US" sz="27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9.285 Rp.</a:t>
            </a:r>
          </a:p>
          <a:p>
            <a:pPr algn="just">
              <a:lnSpc>
                <a:spcPts val="4671"/>
              </a:lnSpc>
            </a:pPr>
            <a:r>
              <a:rPr lang="en-US" sz="27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Giá thực tế quan sát được là </a:t>
            </a:r>
            <a:r>
              <a:rPr lang="en-US" sz="27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9.278 Rp</a:t>
            </a:r>
          </a:p>
          <a:p>
            <a:pPr marL="0" lvl="0" indent="0" algn="just">
              <a:lnSpc>
                <a:spcPts val="4671"/>
              </a:lnSpc>
            </a:pPr>
            <a:r>
              <a:rPr lang="en-US" sz="2700">
                <a:solidFill>
                  <a:srgbClr val="0E2F5F"/>
                </a:solidFill>
                <a:latin typeface="Roboto"/>
                <a:ea typeface="Roboto"/>
                <a:cs typeface="Roboto"/>
                <a:sym typeface="Roboto"/>
              </a:rPr>
              <a:t>📌 Nhận xét: Mô hình dự báo so với thực tế có một sự chênh lệch nhẹ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72128" y="3861871"/>
            <a:ext cx="4919042" cy="255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6" lvl="1" indent="-237498" algn="just">
              <a:lnSpc>
                <a:spcPts val="3388"/>
              </a:lnSpc>
              <a:buFont typeface="Arial"/>
              <a:buChar char="•"/>
            </a:pPr>
            <a:r>
              <a:rPr lang="en-US" sz="22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Dữ liệu không thể phản ánh được những thay đổi bất ngờ trên thị trường</a:t>
            </a:r>
          </a:p>
          <a:p>
            <a:pPr marL="474996" lvl="1" indent="-237498" algn="just">
              <a:lnSpc>
                <a:spcPts val="3388"/>
              </a:lnSpc>
              <a:buFont typeface="Arial"/>
              <a:buChar char="•"/>
            </a:pPr>
            <a:r>
              <a:rPr lang="en-US" sz="22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Mức độ tin cậy của dự báo 80% nhưng giá cổ phiếu có thể nằm ngoài phạm vi dự báo do biến động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62355" y="6875675"/>
            <a:ext cx="4590969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Yếu tố bên ngoài tác động đến giá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73530" y="3184328"/>
            <a:ext cx="4497048" cy="39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Yếu tố bên trong mô hình dự báo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62355" y="7717294"/>
            <a:ext cx="4919042" cy="83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sz="2200" b="1">
                <a:solidFill>
                  <a:srgbClr val="0E2F5F"/>
                </a:solidFill>
                <a:latin typeface="Roboto Bold"/>
                <a:ea typeface="Roboto Bold"/>
                <a:cs typeface="Roboto Bold"/>
                <a:sym typeface="Roboto Bold"/>
              </a:rPr>
              <a:t>Tình hình kinh tế vĩ mô, tâm lý của nhà đầu tư, một số sự kiện bất ngờ...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3176727"/>
            <a:ext cx="9346622" cy="389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49048" y="7616640"/>
            <a:ext cx="3789904" cy="665701"/>
            <a:chOff x="0" y="0"/>
            <a:chExt cx="998164" cy="175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8164" cy="175329"/>
            </a:xfrm>
            <a:custGeom>
              <a:avLst/>
              <a:gdLst/>
              <a:ahLst/>
              <a:cxnLst/>
              <a:rect l="l" t="t" r="r" b="b"/>
              <a:pathLst>
                <a:path w="998164" h="175329">
                  <a:moveTo>
                    <a:pt x="87664" y="0"/>
                  </a:moveTo>
                  <a:lnTo>
                    <a:pt x="910500" y="0"/>
                  </a:lnTo>
                  <a:cubicBezTo>
                    <a:pt x="958915" y="0"/>
                    <a:pt x="998164" y="39249"/>
                    <a:pt x="998164" y="87664"/>
                  </a:cubicBezTo>
                  <a:lnTo>
                    <a:pt x="998164" y="87664"/>
                  </a:lnTo>
                  <a:cubicBezTo>
                    <a:pt x="998164" y="110914"/>
                    <a:pt x="988928" y="133212"/>
                    <a:pt x="972488" y="149652"/>
                  </a:cubicBezTo>
                  <a:cubicBezTo>
                    <a:pt x="956048" y="166093"/>
                    <a:pt x="933750" y="175329"/>
                    <a:pt x="91050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98164" cy="232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012684" cy="804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4816593" cy="396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472</Words>
  <Application>Microsoft Office PowerPoint</Application>
  <PresentationFormat>Custom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Roboto Bold</vt:lpstr>
      <vt:lpstr>Barlow Condensed Heavy</vt:lpstr>
      <vt:lpstr>Barlow Condensed Italics</vt:lpstr>
      <vt:lpstr>Arial</vt:lpstr>
      <vt:lpstr>Roboto</vt:lpstr>
      <vt:lpstr>Barlow SemiCondensed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BÁO GIÁ CỔ PHIẾU</dc:title>
  <cp:lastModifiedBy>jzera nih</cp:lastModifiedBy>
  <cp:revision>2</cp:revision>
  <dcterms:created xsi:type="dcterms:W3CDTF">2006-08-16T00:00:00Z</dcterms:created>
  <dcterms:modified xsi:type="dcterms:W3CDTF">2025-02-18T18:22:15Z</dcterms:modified>
  <dc:identifier>DAGfd3kztK4</dc:identifier>
</cp:coreProperties>
</file>